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0" r:id="rId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54381C"/>
    <a:srgbClr val="A50021"/>
    <a:srgbClr val="1C1C1C"/>
    <a:srgbClr val="003300"/>
    <a:srgbClr val="812B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p:cViewPr varScale="1">
        <p:scale>
          <a:sx n="81" d="100"/>
          <a:sy n="81" d="100"/>
        </p:scale>
        <p:origin x="142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A2F44-11B3-437F-A692-27B45A027B76}" type="datetimeFigureOut">
              <a:rPr lang="en-US" smtClean="0"/>
              <a:t>12/4/2023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46271-7839-4587-9F40-52C17EA4ACC8}" type="slidenum">
              <a:rPr lang="en-US" smtClean="0"/>
              <a:t>‹#›</a:t>
            </a:fld>
            <a:endParaRPr lang="en-US"/>
          </a:p>
        </p:txBody>
      </p:sp>
    </p:spTree>
    <p:extLst>
      <p:ext uri="{BB962C8B-B14F-4D97-AF65-F5344CB8AC3E}">
        <p14:creationId xmlns:p14="http://schemas.microsoft.com/office/powerpoint/2010/main" val="362539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2F08-02E8-426D-B43A-AF6635906F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0A58A-026D-411E-8DB4-3FDAF7FE6A1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376698-1E78-4C91-BF40-8FD4AE70822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4DABC9A2-3775-49F7-A78A-690A771462C9}"/>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3A7C548F-F6C9-470C-9607-DC57BA8B5539}"/>
              </a:ext>
            </a:extLst>
          </p:cNvPr>
          <p:cNvSpPr>
            <a:spLocks noGrp="1"/>
          </p:cNvSpPr>
          <p:nvPr>
            <p:ph type="sldNum" sz="quarter" idx="12"/>
          </p:nvPr>
        </p:nvSpPr>
        <p:spPr/>
        <p:txBody>
          <a:bodyPr/>
          <a:lstStyle>
            <a:lvl1pPr>
              <a:defRPr/>
            </a:lvl1pPr>
          </a:lstStyle>
          <a:p>
            <a:fld id="{5EF102D3-9F09-482F-8CF7-75FE75A48EB7}" type="slidenum">
              <a:rPr lang="es-ES" altLang="en-US"/>
              <a:pPr/>
              <a:t>‹#›</a:t>
            </a:fld>
            <a:endParaRPr lang="es-ES" altLang="en-US"/>
          </a:p>
        </p:txBody>
      </p:sp>
    </p:spTree>
    <p:extLst>
      <p:ext uri="{BB962C8B-B14F-4D97-AF65-F5344CB8AC3E}">
        <p14:creationId xmlns:p14="http://schemas.microsoft.com/office/powerpoint/2010/main" val="15403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C9D5-B747-4ADA-A18B-2DB570CA7D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99BA19-CC12-4AF9-A819-CA86788E42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EEA7F-B648-406F-8718-DA45F9E2E7EC}"/>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08AA2421-58C9-4D0E-ABED-BDFA58B566C4}"/>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064D5787-9246-47CA-9732-7D203B5E342A}"/>
              </a:ext>
            </a:extLst>
          </p:cNvPr>
          <p:cNvSpPr>
            <a:spLocks noGrp="1"/>
          </p:cNvSpPr>
          <p:nvPr>
            <p:ph type="sldNum" sz="quarter" idx="12"/>
          </p:nvPr>
        </p:nvSpPr>
        <p:spPr/>
        <p:txBody>
          <a:bodyPr/>
          <a:lstStyle>
            <a:lvl1pPr>
              <a:defRPr/>
            </a:lvl1pPr>
          </a:lstStyle>
          <a:p>
            <a:fld id="{09610D30-A1E9-4086-BFA5-CB617C00702F}" type="slidenum">
              <a:rPr lang="es-ES" altLang="en-US"/>
              <a:pPr/>
              <a:t>‹#›</a:t>
            </a:fld>
            <a:endParaRPr lang="es-ES" altLang="en-US"/>
          </a:p>
        </p:txBody>
      </p:sp>
    </p:spTree>
    <p:extLst>
      <p:ext uri="{BB962C8B-B14F-4D97-AF65-F5344CB8AC3E}">
        <p14:creationId xmlns:p14="http://schemas.microsoft.com/office/powerpoint/2010/main" val="108788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06AF2-AA0A-4073-8AF2-8A9B339308F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DA3788-DA2C-46C3-B723-27E12EA1E71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90C09-11BA-416E-AB0F-8842BD7290A3}"/>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9C1E197-75AB-407B-A1FE-5D9007B58273}"/>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1B5EBBAC-86B0-49D3-9BB2-A780509BF857}"/>
              </a:ext>
            </a:extLst>
          </p:cNvPr>
          <p:cNvSpPr>
            <a:spLocks noGrp="1"/>
          </p:cNvSpPr>
          <p:nvPr>
            <p:ph type="sldNum" sz="quarter" idx="12"/>
          </p:nvPr>
        </p:nvSpPr>
        <p:spPr/>
        <p:txBody>
          <a:bodyPr/>
          <a:lstStyle>
            <a:lvl1pPr>
              <a:defRPr/>
            </a:lvl1pPr>
          </a:lstStyle>
          <a:p>
            <a:fld id="{C4E9EC59-0767-4EA0-AC29-84E6EDEF4CD0}" type="slidenum">
              <a:rPr lang="es-ES" altLang="en-US"/>
              <a:pPr/>
              <a:t>‹#›</a:t>
            </a:fld>
            <a:endParaRPr lang="es-ES" altLang="en-US"/>
          </a:p>
        </p:txBody>
      </p:sp>
    </p:spTree>
    <p:extLst>
      <p:ext uri="{BB962C8B-B14F-4D97-AF65-F5344CB8AC3E}">
        <p14:creationId xmlns:p14="http://schemas.microsoft.com/office/powerpoint/2010/main" val="123195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0C1A3-9F8D-4BDA-996A-D4CAB568D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52A3FC-5A9B-484A-9DB6-00F6E9409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9F6529-E826-4C02-AD05-9627BD8CA5E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9D3F208E-BBEB-4E00-B744-1628FD8F456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0596B756-2C4B-4232-A73B-52EAFC7AFA7D}"/>
              </a:ext>
            </a:extLst>
          </p:cNvPr>
          <p:cNvSpPr>
            <a:spLocks noGrp="1"/>
          </p:cNvSpPr>
          <p:nvPr>
            <p:ph type="sldNum" sz="quarter" idx="12"/>
          </p:nvPr>
        </p:nvSpPr>
        <p:spPr/>
        <p:txBody>
          <a:bodyPr/>
          <a:lstStyle>
            <a:lvl1pPr>
              <a:defRPr/>
            </a:lvl1pPr>
          </a:lstStyle>
          <a:p>
            <a:fld id="{282FF9A5-26B7-467F-BDA4-3F96559A8292}" type="slidenum">
              <a:rPr lang="es-ES" altLang="en-US"/>
              <a:pPr/>
              <a:t>‹#›</a:t>
            </a:fld>
            <a:endParaRPr lang="es-ES" altLang="en-US"/>
          </a:p>
        </p:txBody>
      </p:sp>
    </p:spTree>
    <p:extLst>
      <p:ext uri="{BB962C8B-B14F-4D97-AF65-F5344CB8AC3E}">
        <p14:creationId xmlns:p14="http://schemas.microsoft.com/office/powerpoint/2010/main" val="265608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C146-F96E-4BA5-8FAF-FD78D919AEC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0A61DB-1B90-4264-8488-5F4425C6640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EE7311D-B478-4F19-8306-700245C489C5}"/>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9A14EAD5-E8B2-412D-A771-3FCEA497219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2B65B814-592C-40DF-B29C-7487FDA13B3C}"/>
              </a:ext>
            </a:extLst>
          </p:cNvPr>
          <p:cNvSpPr>
            <a:spLocks noGrp="1"/>
          </p:cNvSpPr>
          <p:nvPr>
            <p:ph type="sldNum" sz="quarter" idx="12"/>
          </p:nvPr>
        </p:nvSpPr>
        <p:spPr/>
        <p:txBody>
          <a:bodyPr/>
          <a:lstStyle>
            <a:lvl1pPr>
              <a:defRPr/>
            </a:lvl1pPr>
          </a:lstStyle>
          <a:p>
            <a:fld id="{097420D1-F89B-4E7B-BAD5-3BDA69C10D14}" type="slidenum">
              <a:rPr lang="es-ES" altLang="en-US"/>
              <a:pPr/>
              <a:t>‹#›</a:t>
            </a:fld>
            <a:endParaRPr lang="es-ES" altLang="en-US"/>
          </a:p>
        </p:txBody>
      </p:sp>
    </p:spTree>
    <p:extLst>
      <p:ext uri="{BB962C8B-B14F-4D97-AF65-F5344CB8AC3E}">
        <p14:creationId xmlns:p14="http://schemas.microsoft.com/office/powerpoint/2010/main" val="404283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006A-AFFE-4F2A-A5E0-FC37444286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05D314-C5F9-4EB6-A9AB-771442659E4C}"/>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F4A19C-615D-435E-A8CC-036846F499F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4FF6A-D213-4CA4-AFDA-6D7129C58D9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3CC9E9D1-DD2B-43E6-AFA2-7805A3ACF162}"/>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8DA2C4C9-1908-40C6-AE1F-23587AD43B11}"/>
              </a:ext>
            </a:extLst>
          </p:cNvPr>
          <p:cNvSpPr>
            <a:spLocks noGrp="1"/>
          </p:cNvSpPr>
          <p:nvPr>
            <p:ph type="sldNum" sz="quarter" idx="12"/>
          </p:nvPr>
        </p:nvSpPr>
        <p:spPr/>
        <p:txBody>
          <a:bodyPr/>
          <a:lstStyle>
            <a:lvl1pPr>
              <a:defRPr/>
            </a:lvl1pPr>
          </a:lstStyle>
          <a:p>
            <a:fld id="{BAA581E5-CD1A-4143-87A0-7CB54E0528C7}" type="slidenum">
              <a:rPr lang="es-ES" altLang="en-US"/>
              <a:pPr/>
              <a:t>‹#›</a:t>
            </a:fld>
            <a:endParaRPr lang="es-ES" altLang="en-US"/>
          </a:p>
        </p:txBody>
      </p:sp>
    </p:spTree>
    <p:extLst>
      <p:ext uri="{BB962C8B-B14F-4D97-AF65-F5344CB8AC3E}">
        <p14:creationId xmlns:p14="http://schemas.microsoft.com/office/powerpoint/2010/main" val="53936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24A9E-CACF-4141-9432-F31E22E403C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5D42D8-7566-4FA8-A94F-8767B5E31BF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F7D23F-21F4-4F13-87DD-8B65338CA77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8BE59B-ACF9-4E74-9BAE-2374F943E5C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FC9F1E-4B5A-458F-BAB7-67B5D8FADE9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B21F26-6AFE-429C-9A36-1E500AB78358}"/>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A247D75C-F6C7-4D3E-B24C-5BAE3D7274C5}"/>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18BE00C8-0BB1-4A02-89F7-F69A3AB3E098}"/>
              </a:ext>
            </a:extLst>
          </p:cNvPr>
          <p:cNvSpPr>
            <a:spLocks noGrp="1"/>
          </p:cNvSpPr>
          <p:nvPr>
            <p:ph type="sldNum" sz="quarter" idx="12"/>
          </p:nvPr>
        </p:nvSpPr>
        <p:spPr/>
        <p:txBody>
          <a:bodyPr/>
          <a:lstStyle>
            <a:lvl1pPr>
              <a:defRPr/>
            </a:lvl1pPr>
          </a:lstStyle>
          <a:p>
            <a:fld id="{29DDD5D3-EA77-40FC-9171-79CE80E8F709}" type="slidenum">
              <a:rPr lang="es-ES" altLang="en-US"/>
              <a:pPr/>
              <a:t>‹#›</a:t>
            </a:fld>
            <a:endParaRPr lang="es-ES" altLang="en-US"/>
          </a:p>
        </p:txBody>
      </p:sp>
    </p:spTree>
    <p:extLst>
      <p:ext uri="{BB962C8B-B14F-4D97-AF65-F5344CB8AC3E}">
        <p14:creationId xmlns:p14="http://schemas.microsoft.com/office/powerpoint/2010/main" val="39515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2DC35-2E5A-46FA-AAE4-97A293BB29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0B8F1-802E-4EC3-94BD-BA3D82268B00}"/>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2B09DAFE-76F0-4E61-92A6-F5EFEEC04D8C}"/>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E367D39B-AD42-44C8-AFBF-F0850308D237}"/>
              </a:ext>
            </a:extLst>
          </p:cNvPr>
          <p:cNvSpPr>
            <a:spLocks noGrp="1"/>
          </p:cNvSpPr>
          <p:nvPr>
            <p:ph type="sldNum" sz="quarter" idx="12"/>
          </p:nvPr>
        </p:nvSpPr>
        <p:spPr/>
        <p:txBody>
          <a:bodyPr/>
          <a:lstStyle>
            <a:lvl1pPr>
              <a:defRPr/>
            </a:lvl1pPr>
          </a:lstStyle>
          <a:p>
            <a:fld id="{024692CC-0781-43D6-AADC-8712E8A310BC}" type="slidenum">
              <a:rPr lang="es-ES" altLang="en-US"/>
              <a:pPr/>
              <a:t>‹#›</a:t>
            </a:fld>
            <a:endParaRPr lang="es-ES" altLang="en-US"/>
          </a:p>
        </p:txBody>
      </p:sp>
    </p:spTree>
    <p:extLst>
      <p:ext uri="{BB962C8B-B14F-4D97-AF65-F5344CB8AC3E}">
        <p14:creationId xmlns:p14="http://schemas.microsoft.com/office/powerpoint/2010/main" val="315987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C442A5-E166-495B-8B95-B02FDBC4187F}"/>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4197E49-12B2-4533-860F-C8561357088C}"/>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975F5FE1-2496-4EB3-B85B-4E2987294151}"/>
              </a:ext>
            </a:extLst>
          </p:cNvPr>
          <p:cNvSpPr>
            <a:spLocks noGrp="1"/>
          </p:cNvSpPr>
          <p:nvPr>
            <p:ph type="sldNum" sz="quarter" idx="12"/>
          </p:nvPr>
        </p:nvSpPr>
        <p:spPr/>
        <p:txBody>
          <a:bodyPr/>
          <a:lstStyle>
            <a:lvl1pPr>
              <a:defRPr/>
            </a:lvl1pPr>
          </a:lstStyle>
          <a:p>
            <a:fld id="{2167DC8D-B438-406B-8CDF-BE3A40E0AFA8}" type="slidenum">
              <a:rPr lang="es-ES" altLang="en-US"/>
              <a:pPr/>
              <a:t>‹#›</a:t>
            </a:fld>
            <a:endParaRPr lang="es-ES" altLang="en-US"/>
          </a:p>
        </p:txBody>
      </p:sp>
    </p:spTree>
    <p:extLst>
      <p:ext uri="{BB962C8B-B14F-4D97-AF65-F5344CB8AC3E}">
        <p14:creationId xmlns:p14="http://schemas.microsoft.com/office/powerpoint/2010/main" val="399291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75B0D-F915-45A4-A744-CFEEBA86A88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F3E7CE-319A-4430-964D-5DBFBB747A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12344B-03E0-4D78-8764-A73C0B26FD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DF708A-8D01-4D70-922A-C3B0F9920097}"/>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CF17868C-11EF-40E2-B1A1-1DF078316E17}"/>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E164D126-7E0B-4A10-A9E6-D33F6C346F9B}"/>
              </a:ext>
            </a:extLst>
          </p:cNvPr>
          <p:cNvSpPr>
            <a:spLocks noGrp="1"/>
          </p:cNvSpPr>
          <p:nvPr>
            <p:ph type="sldNum" sz="quarter" idx="12"/>
          </p:nvPr>
        </p:nvSpPr>
        <p:spPr/>
        <p:txBody>
          <a:bodyPr/>
          <a:lstStyle>
            <a:lvl1pPr>
              <a:defRPr/>
            </a:lvl1pPr>
          </a:lstStyle>
          <a:p>
            <a:fld id="{9201B669-065B-46EA-937A-C2732F3E367C}" type="slidenum">
              <a:rPr lang="es-ES" altLang="en-US"/>
              <a:pPr/>
              <a:t>‹#›</a:t>
            </a:fld>
            <a:endParaRPr lang="es-ES" altLang="en-US"/>
          </a:p>
        </p:txBody>
      </p:sp>
    </p:spTree>
    <p:extLst>
      <p:ext uri="{BB962C8B-B14F-4D97-AF65-F5344CB8AC3E}">
        <p14:creationId xmlns:p14="http://schemas.microsoft.com/office/powerpoint/2010/main" val="179238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5CDD-E4BC-4A7E-9B48-58FC11D9F17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C05332-4EB4-498A-AD67-36E9E74C2A5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52664-40A7-4D79-9C06-A0EF1458D37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7A27C-5131-413D-9EB5-2D0EA195EB19}"/>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7A976B22-5A49-4E23-B5C0-782B28A26FDC}"/>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DC71C72F-0D9C-43C5-9367-FD0675D14076}"/>
              </a:ext>
            </a:extLst>
          </p:cNvPr>
          <p:cNvSpPr>
            <a:spLocks noGrp="1"/>
          </p:cNvSpPr>
          <p:nvPr>
            <p:ph type="sldNum" sz="quarter" idx="12"/>
          </p:nvPr>
        </p:nvSpPr>
        <p:spPr/>
        <p:txBody>
          <a:bodyPr/>
          <a:lstStyle>
            <a:lvl1pPr>
              <a:defRPr/>
            </a:lvl1pPr>
          </a:lstStyle>
          <a:p>
            <a:fld id="{D6E4042E-3BC6-43B0-B6B5-6246FFB1F574}" type="slidenum">
              <a:rPr lang="es-ES" altLang="en-US"/>
              <a:pPr/>
              <a:t>‹#›</a:t>
            </a:fld>
            <a:endParaRPr lang="es-ES" altLang="en-US"/>
          </a:p>
        </p:txBody>
      </p:sp>
    </p:spTree>
    <p:extLst>
      <p:ext uri="{BB962C8B-B14F-4D97-AF65-F5344CB8AC3E}">
        <p14:creationId xmlns:p14="http://schemas.microsoft.com/office/powerpoint/2010/main" val="375363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B781F6-4BAD-4FB1-8601-2A3C2E1F258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F85908E6-4410-45F6-99FE-E4DC8EEF826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CD072219-E0BB-49E2-9E31-B5F43E6EDC1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D78E1F5A-A446-42E8-9123-CBA0062BFA5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DDCE5972-8FB2-418A-ABD7-A7B244D9E36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A0B038-AE8A-4518-8394-C05E9D5AF50B}"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37484626-2C10-4311-BD73-E05375800503}"/>
              </a:ext>
            </a:extLst>
          </p:cNvPr>
          <p:cNvSpPr>
            <a:spLocks noGrp="1" noChangeArrowheads="1"/>
          </p:cNvSpPr>
          <p:nvPr>
            <p:ph type="ctrTitle"/>
          </p:nvPr>
        </p:nvSpPr>
        <p:spPr>
          <a:xfrm>
            <a:off x="-756592" y="3717032"/>
            <a:ext cx="8604448" cy="1583581"/>
          </a:xfrm>
        </p:spPr>
        <p:txBody>
          <a:bodyPr anchor="ctr"/>
          <a:lstStyle/>
          <a:p>
            <a:pPr rtl="1"/>
            <a:r>
              <a:rPr lang="fa-IR" sz="2800" dirty="0">
                <a:solidFill>
                  <a:srgbClr val="FF0000"/>
                </a:solidFill>
              </a:rPr>
              <a:t>بررسي تاثير حسابرسي عملياتي در اقتصاد مقاومتي </a:t>
            </a:r>
            <a:endParaRPr lang="es-ES" altLang="en-US" sz="8000" b="1" dirty="0">
              <a:solidFill>
                <a:srgbClr val="FF0000"/>
              </a:solidFill>
            </a:endParaRPr>
          </a:p>
        </p:txBody>
      </p:sp>
      <p:sp>
        <p:nvSpPr>
          <p:cNvPr id="2217" name="Rectangle 169">
            <a:extLst>
              <a:ext uri="{FF2B5EF4-FFF2-40B4-BE49-F238E27FC236}">
                <a16:creationId xmlns:a16="http://schemas.microsoft.com/office/drawing/2014/main" id="{08286DB4-74FC-4AD0-8C61-D166E197BE7D}"/>
              </a:ext>
            </a:extLst>
          </p:cNvPr>
          <p:cNvSpPr>
            <a:spLocks noChangeArrowheads="1"/>
          </p:cNvSpPr>
          <p:nvPr/>
        </p:nvSpPr>
        <p:spPr bwMode="auto">
          <a:xfrm>
            <a:off x="2843808" y="4725144"/>
            <a:ext cx="4105970" cy="1944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r"/>
            <a:r>
              <a:rPr lang="fa-IR" altLang="en-US" sz="2400" b="1" dirty="0">
                <a:solidFill>
                  <a:schemeClr val="bg1"/>
                </a:solidFill>
              </a:rPr>
              <a:t>تهیه </a:t>
            </a:r>
            <a:r>
              <a:rPr lang="fa-IR" altLang="en-US" sz="2400" b="1">
                <a:solidFill>
                  <a:schemeClr val="bg1"/>
                </a:solidFill>
              </a:rPr>
              <a:t>کننده:</a:t>
            </a:r>
            <a:endParaRPr lang="fa-IR" altLang="en-US" sz="24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119FA-D171-4659-93DD-72C65290A46A}"/>
              </a:ext>
            </a:extLst>
          </p:cNvPr>
          <p:cNvSpPr>
            <a:spLocks noGrp="1"/>
          </p:cNvSpPr>
          <p:nvPr>
            <p:ph type="ctrTitle"/>
          </p:nvPr>
        </p:nvSpPr>
        <p:spPr>
          <a:xfrm>
            <a:off x="-24439" y="4221088"/>
            <a:ext cx="9144000" cy="2387600"/>
          </a:xfrm>
        </p:spPr>
        <p:txBody>
          <a:bodyPr/>
          <a:lstStyle/>
          <a:p>
            <a:pPr algn="r" rtl="1"/>
            <a:r>
              <a:rPr lang="fa-IR" sz="3600" dirty="0">
                <a:solidFill>
                  <a:schemeClr val="bg1"/>
                </a:solidFill>
              </a:rPr>
              <a:t>چكيده</a:t>
            </a:r>
            <a:r>
              <a:rPr lang="fa-IR" sz="2800" dirty="0">
                <a:solidFill>
                  <a:schemeClr val="bg1"/>
                </a:solidFill>
              </a:rPr>
              <a:t> </a:t>
            </a:r>
            <a:br>
              <a:rPr lang="en-US" sz="2800" dirty="0">
                <a:solidFill>
                  <a:schemeClr val="bg1"/>
                </a:solidFill>
              </a:rPr>
            </a:br>
            <a:r>
              <a:rPr lang="fa-IR" sz="2800" dirty="0">
                <a:solidFill>
                  <a:schemeClr val="bg1"/>
                </a:solidFill>
              </a:rPr>
              <a:t>هدف از اين تحقيق بررسي تاثير حسابرسي عملياتي در اقتصاد مقاومتي است. جامعه آماري تحقيق را كليه مديران، حسابرسان و حسابداران شركتهاي توليدي پذيرفته شده در بورس اوراق بهادار ايران و نمونه آن شامل113 نفر از مديران، حسابرسان وحسابداران كه به روش نمونهگيري كوكران انتخاب شدند، تشكيل ميدهند. ابزار مورد استفاده در اين تحقيق پرسشنامه ميباشد. آلفاي كرونباخ براي پايايي پرسشنامه برابر 71 %است. به منظور تجزيه و تحليل دادهها از نرمافزار </a:t>
            </a:r>
            <a:r>
              <a:rPr lang="en-US" sz="2800" dirty="0">
                <a:solidFill>
                  <a:schemeClr val="bg1"/>
                </a:solidFill>
              </a:rPr>
              <a:t>SPSS </a:t>
            </a:r>
            <a:r>
              <a:rPr lang="fa-IR" sz="2800" dirty="0">
                <a:solidFill>
                  <a:schemeClr val="bg1"/>
                </a:solidFill>
              </a:rPr>
              <a:t>و </a:t>
            </a:r>
            <a:r>
              <a:rPr lang="en-US" sz="2800" dirty="0">
                <a:solidFill>
                  <a:schemeClr val="bg1"/>
                </a:solidFill>
              </a:rPr>
              <a:t>Excel </a:t>
            </a:r>
            <a:r>
              <a:rPr lang="fa-IR" sz="2800" dirty="0">
                <a:solidFill>
                  <a:schemeClr val="bg1"/>
                </a:solidFill>
              </a:rPr>
              <a:t>استفاده گرديده است. براي آزمون فرضيات از آزمون </a:t>
            </a:r>
            <a:r>
              <a:rPr lang="en-US" sz="2800" dirty="0">
                <a:solidFill>
                  <a:schemeClr val="bg1"/>
                </a:solidFill>
              </a:rPr>
              <a:t>T </a:t>
            </a:r>
            <a:r>
              <a:rPr lang="fa-IR" sz="2800" dirty="0">
                <a:solidFill>
                  <a:schemeClr val="bg1"/>
                </a:solidFill>
              </a:rPr>
              <a:t>وآزمون دو جملهاي استفاده شده است. نتايج تحقيق نشان ميدهد انجام حسابرسي عملياتي (معيارهاي اثربخشي، صرفه اقتصادي و كارايي) در شركتهاي توليدي و غيرتوليدي اعم از دولتي و بازرگاني با اقتصاد مقاومتي رابطه معنادار و مثبت دارد.</a:t>
            </a:r>
            <a:endParaRPr lang="en-US" sz="2800" dirty="0">
              <a:solidFill>
                <a:schemeClr val="bg1"/>
              </a:solidFill>
            </a:endParaRPr>
          </a:p>
        </p:txBody>
      </p:sp>
    </p:spTree>
    <p:extLst>
      <p:ext uri="{BB962C8B-B14F-4D97-AF65-F5344CB8AC3E}">
        <p14:creationId xmlns:p14="http://schemas.microsoft.com/office/powerpoint/2010/main" val="248518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119FA-D171-4659-93DD-72C65290A46A}"/>
              </a:ext>
            </a:extLst>
          </p:cNvPr>
          <p:cNvSpPr>
            <a:spLocks noGrp="1"/>
          </p:cNvSpPr>
          <p:nvPr>
            <p:ph type="ctrTitle"/>
          </p:nvPr>
        </p:nvSpPr>
        <p:spPr>
          <a:xfrm>
            <a:off x="0" y="4470400"/>
            <a:ext cx="9144000" cy="2387600"/>
          </a:xfrm>
        </p:spPr>
        <p:txBody>
          <a:bodyPr/>
          <a:lstStyle/>
          <a:p>
            <a:pPr algn="r" rtl="1"/>
            <a:r>
              <a:rPr lang="fa-IR" sz="2300" dirty="0">
                <a:solidFill>
                  <a:schemeClr val="tx1"/>
                </a:solidFill>
              </a:rPr>
              <a:t>عمومي كشورو محور قرار دادن رشد بهرهوري، صرفهجويي در هزينههاي عمومي كشورو شفاف سازي اقتصاد و سالم سازي هماهنگ است. فرضيه 3 :بين كارايي (معيار حسابرسي عملياتي) و شاخص هاي اقتصاد مقاومتي رابطه معنادار و مثبتي وجود دارد. كارايي: حداكثر ستانده با ميزان نهاده ثابت يا ستانده ثابت با حداقل نهاده ممكن (مصرف خوب).. بكارگيري اين معيار حسابرسي عملياتي توسط بنگاه هاي توليدي و غير توليدي اعم از دولتي و بازرگاني با شاخص اقتصاد مقاومتي :صرفه جويي در هزينه هاي عمومي كشورو محورقرار دادن رشد بهرهوري هماهنگ است. .در ادامه ، پيشنهاداتي در راستاي تحقيق ارائه مي شود: 1 .باز سازي سيستم هاي مديريت هزينه بنگاه ها، به منظور ايجاد ارتباط با شاخص هاي اقتصاد مقاومتي 2 .توصيه هايي به مديران اجرايي- مالي: استفاده بيشتر از اطلاعات وتخصص حسابرسان در راستاي ارتقاي مسئوليت پاسخگويي اجتماعي در قبال اقتصاد مقاومتي بهبود و اصلاح روش هاي شناسايي حسابرسي عملياتي و هماهنگ سازي آن با شاخص هاي اقتصاد مقاومتي 3 .تلاش مضاعف سازمان حسابرسي ايران و دانشگاه ها و يا هر نهادي كه رسالت ترويج روش هاي نوين حسابرسي عملياتي را عهده دارد است، در جهت تشويق و ترغيب بكارگيري معيارهاي حسابرسي عملياتي در راستاي اقتصاد مقاومتي . 4 .برگزاري همايش ها و سمينارها با هدف معرفي و تشريح حسابرسي عملياتي. 5 .به علاوه در مورد تحقيقات آتي، پيشنهادات زير قابل ارائه است: بررسي ساير روش هاي حسابرسي در اقتصاد مقاومتي. بررسي دلايل و مشكلات اصلي سازمان ها در انجام حسابرسي عملياتي. انجام پژوهش در خصوص دلايل موفقيت و شكست سازمان ها در اجرا و پياده سازي هر از روش هاي حسابرسي ، در ارائه مدل جامع براي توسعه اقتصاد مقاومتي در ايران . </a:t>
            </a:r>
            <a:endParaRPr lang="en-US" sz="2300" dirty="0"/>
          </a:p>
        </p:txBody>
      </p:sp>
    </p:spTree>
    <p:extLst>
      <p:ext uri="{BB962C8B-B14F-4D97-AF65-F5344CB8AC3E}">
        <p14:creationId xmlns:p14="http://schemas.microsoft.com/office/powerpoint/2010/main" val="55995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12044</TotalTime>
  <Words>444</Words>
  <Application>Microsoft Office PowerPoint</Application>
  <PresentationFormat>On-screen Show (4:3)</PresentationFormat>
  <Paragraphs>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Diseño predeterminado</vt:lpstr>
      <vt:lpstr>بررسي تاثير حسابرسي عملياتي در اقتصاد مقاومتي </vt:lpstr>
      <vt:lpstr>چكيده  هدف از اين تحقيق بررسي تاثير حسابرسي عملياتي در اقتصاد مقاومتي است. جامعه آماري تحقيق را كليه مديران، حسابرسان و حسابداران شركتهاي توليدي پذيرفته شده در بورس اوراق بهادار ايران و نمونه آن شامل113 نفر از مديران، حسابرسان وحسابداران كه به روش نمونهگيري كوكران انتخاب شدند، تشكيل ميدهند. ابزار مورد استفاده در اين تحقيق پرسشنامه ميباشد. آلفاي كرونباخ براي پايايي پرسشنامه برابر 71 %است. به منظور تجزيه و تحليل دادهها از نرمافزار SPSS و Excel استفاده گرديده است. براي آزمون فرضيات از آزمون T وآزمون دو جملهاي استفاده شده است. نتايج تحقيق نشان ميدهد انجام حسابرسي عملياتي (معيارهاي اثربخشي، صرفه اقتصادي و كارايي) در شركتهاي توليدي و غيرتوليدي اعم از دولتي و بازرگاني با اقتصاد مقاومتي رابطه معنادار و مثبت دارد.</vt:lpstr>
      <vt:lpstr>عمومي كشورو محور قرار دادن رشد بهرهوري، صرفهجويي در هزينههاي عمومي كشورو شفاف سازي اقتصاد و سالم سازي هماهنگ است. فرضيه 3 :بين كارايي (معيار حسابرسي عملياتي) و شاخص هاي اقتصاد مقاومتي رابطه معنادار و مثبتي وجود دارد. كارايي: حداكثر ستانده با ميزان نهاده ثابت يا ستانده ثابت با حداقل نهاده ممكن (مصرف خوب).. بكارگيري اين معيار حسابرسي عملياتي توسط بنگاه هاي توليدي و غير توليدي اعم از دولتي و بازرگاني با شاخص اقتصاد مقاومتي :صرفه جويي در هزينه هاي عمومي كشورو محورقرار دادن رشد بهرهوري هماهنگ است. .در ادامه ، پيشنهاداتي در راستاي تحقيق ارائه مي شود: 1 .باز سازي سيستم هاي مديريت هزينه بنگاه ها، به منظور ايجاد ارتباط با شاخص هاي اقتصاد مقاومتي 2 .توصيه هايي به مديران اجرايي- مالي: استفاده بيشتر از اطلاعات وتخصص حسابرسان در راستاي ارتقاي مسئوليت پاسخگويي اجتماعي در قبال اقتصاد مقاومتي بهبود و اصلاح روش هاي شناسايي حسابرسي عملياتي و هماهنگ سازي آن با شاخص هاي اقتصاد مقاومتي 3 .تلاش مضاعف سازمان حسابرسي ايران و دانشگاه ها و يا هر نهادي كه رسالت ترويج روش هاي نوين حسابرسي عملياتي را عهده دارد است، در جهت تشويق و ترغيب بكارگيري معيارهاي حسابرسي عملياتي در راستاي اقتصاد مقاومتي . 4 .برگزاري همايش ها و سمينارها با هدف معرفي و تشريح حسابرسي عملياتي. 5 .به علاوه در مورد تحقيقات آتي، پيشنهادات زير قابل ارائه است: بررسي ساير روش هاي حسابرسي در اقتصاد مقاومتي. بررسي دلايل و مشكلات اصلي سازمان ها در انجام حسابرسي عملياتي. انجام پژوهش در خصوص دلايل موفقيت و شكست سازمان ها در اجرا و پياده سازي هر از روش هاي حسابرسي ، در ارائه مدل جامع براي توسعه اقتصاد مقاومتي در ايران .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MohammadALI.Mardani</cp:lastModifiedBy>
  <cp:revision>892</cp:revision>
  <dcterms:created xsi:type="dcterms:W3CDTF">2010-05-23T14:28:12Z</dcterms:created>
  <dcterms:modified xsi:type="dcterms:W3CDTF">2023-12-04T18:30:24Z</dcterms:modified>
</cp:coreProperties>
</file>